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05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3777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Flow mate – AI-Powered Menstrual &amp; Emotional Wellness App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52728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Pitch Deck by Maureen Gathoni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243" y="559594"/>
            <a:ext cx="7854315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🤖</a:t>
            </a:r>
            <a:r>
              <a:rPr lang="en-US" sz="39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Under the Hood: Our Core Technology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31243" y="2125623"/>
            <a:ext cx="78543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robust and scalable technology stack ensures Flowmate provides reliable, real-time emotional and cycle support.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10046970" y="2922508"/>
            <a:ext cx="22860" cy="4747379"/>
          </a:xfrm>
          <a:prstGeom prst="roundRect">
            <a:avLst>
              <a:gd name="adj" fmla="val 338553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9712762" y="3118366"/>
            <a:ext cx="368498" cy="22860"/>
          </a:xfrm>
          <a:prstGeom prst="roundRect">
            <a:avLst>
              <a:gd name="adj" fmla="val 338553"/>
            </a:avLst>
          </a:prstGeom>
          <a:solidFill>
            <a:srgbClr val="C6BDDA"/>
          </a:solidFill>
          <a:ln/>
        </p:spPr>
      </p:sp>
      <p:sp>
        <p:nvSpPr>
          <p:cNvPr id="7" name="Shape 4"/>
          <p:cNvSpPr/>
          <p:nvPr/>
        </p:nvSpPr>
        <p:spPr>
          <a:xfrm>
            <a:off x="9989344" y="3060740"/>
            <a:ext cx="138113" cy="138112"/>
          </a:xfrm>
          <a:prstGeom prst="roundRect">
            <a:avLst>
              <a:gd name="adj" fmla="val 331036"/>
            </a:avLst>
          </a:prstGeom>
          <a:solidFill>
            <a:srgbClr val="6237C8"/>
          </a:solidFill>
          <a:ln/>
        </p:spPr>
      </p:sp>
      <p:sp>
        <p:nvSpPr>
          <p:cNvPr id="8" name="Text 5"/>
          <p:cNvSpPr/>
          <p:nvPr/>
        </p:nvSpPr>
        <p:spPr>
          <a:xfrm>
            <a:off x="6787753" y="2985849"/>
            <a:ext cx="2533650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131243" y="3413046"/>
            <a:ext cx="319016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 5 / Streamlit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Provides a beautiful, cross-platform, and responsive user experience.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035540" y="4223861"/>
            <a:ext cx="368498" cy="22860"/>
          </a:xfrm>
          <a:prstGeom prst="roundRect">
            <a:avLst>
              <a:gd name="adj" fmla="val 338553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9989344" y="4166235"/>
            <a:ext cx="138113" cy="138112"/>
          </a:xfrm>
          <a:prstGeom prst="roundRect">
            <a:avLst>
              <a:gd name="adj" fmla="val 331036"/>
            </a:avLst>
          </a:prstGeom>
          <a:solidFill>
            <a:srgbClr val="6237C8"/>
          </a:solidFill>
          <a:ln/>
        </p:spPr>
      </p:sp>
      <p:sp>
        <p:nvSpPr>
          <p:cNvPr id="12" name="Text 9"/>
          <p:cNvSpPr/>
          <p:nvPr/>
        </p:nvSpPr>
        <p:spPr>
          <a:xfrm>
            <a:off x="10795397" y="4091345"/>
            <a:ext cx="2533650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&amp; Logic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795397" y="4518541"/>
            <a:ext cx="319016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+ Flask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 lightweight yet powerful framework for managing application logic and API endpoints.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9712762" y="5176838"/>
            <a:ext cx="368498" cy="22860"/>
          </a:xfrm>
          <a:prstGeom prst="roundRect">
            <a:avLst>
              <a:gd name="adj" fmla="val 338553"/>
            </a:avLst>
          </a:prstGeom>
          <a:solidFill>
            <a:srgbClr val="C6BDDA"/>
          </a:solidFill>
          <a:ln/>
        </p:spPr>
      </p:sp>
      <p:sp>
        <p:nvSpPr>
          <p:cNvPr id="15" name="Shape 12"/>
          <p:cNvSpPr/>
          <p:nvPr/>
        </p:nvSpPr>
        <p:spPr>
          <a:xfrm>
            <a:off x="9989344" y="5119211"/>
            <a:ext cx="138113" cy="138112"/>
          </a:xfrm>
          <a:prstGeom prst="roundRect">
            <a:avLst>
              <a:gd name="adj" fmla="val 331036"/>
            </a:avLst>
          </a:prstGeom>
          <a:solidFill>
            <a:srgbClr val="6237C8"/>
          </a:solidFill>
          <a:ln/>
        </p:spPr>
      </p:sp>
      <p:sp>
        <p:nvSpPr>
          <p:cNvPr id="16" name="Text 13"/>
          <p:cNvSpPr/>
          <p:nvPr/>
        </p:nvSpPr>
        <p:spPr>
          <a:xfrm>
            <a:off x="6787753" y="5044321"/>
            <a:ext cx="2533650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Modeling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6131243" y="5471517"/>
            <a:ext cx="319016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 Analysis (HuggingFace Transformers)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State-of-the-art models for real-time emotional sensing and sentiment accuracy.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10035540" y="6195893"/>
            <a:ext cx="368498" cy="22860"/>
          </a:xfrm>
          <a:prstGeom prst="roundRect">
            <a:avLst>
              <a:gd name="adj" fmla="val 338553"/>
            </a:avLst>
          </a:prstGeom>
          <a:solidFill>
            <a:srgbClr val="C6BDDA"/>
          </a:solidFill>
          <a:ln/>
        </p:spPr>
      </p:sp>
      <p:sp>
        <p:nvSpPr>
          <p:cNvPr id="19" name="Shape 16"/>
          <p:cNvSpPr/>
          <p:nvPr/>
        </p:nvSpPr>
        <p:spPr>
          <a:xfrm>
            <a:off x="9989344" y="6138267"/>
            <a:ext cx="138113" cy="138112"/>
          </a:xfrm>
          <a:prstGeom prst="roundRect">
            <a:avLst>
              <a:gd name="adj" fmla="val 331036"/>
            </a:avLst>
          </a:prstGeom>
          <a:solidFill>
            <a:srgbClr val="6237C8"/>
          </a:solidFill>
          <a:ln/>
        </p:spPr>
      </p:sp>
      <p:sp>
        <p:nvSpPr>
          <p:cNvPr id="20" name="Text 17"/>
          <p:cNvSpPr/>
          <p:nvPr/>
        </p:nvSpPr>
        <p:spPr>
          <a:xfrm>
            <a:off x="10795397" y="6063377"/>
            <a:ext cx="2533650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&amp; Data Flow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0795397" y="6490573"/>
            <a:ext cx="319016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/ MongoDB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Secure, scalable databases for user data, cycle logs, and real-time sentiment input.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509" y="572453"/>
            <a:ext cx="13266063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🌸</a:t>
            </a: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Flowmate – Empowering Women Through Every Cycle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46509" y="1599724"/>
            <a:ext cx="1333738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Flowmate blends AI, emotional intelligence, and women’s health into one empowering experience.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46509" y="2361724"/>
            <a:ext cx="7822168" cy="1016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menstrual and emotional wellness companion.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646509" y="3562469"/>
            <a:ext cx="7822168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our innovative solution for addressing the critical need for emotional support throughout the menstrual cycle.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6509" y="4338399"/>
            <a:ext cx="5176599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By: Maureen Gathoni – Founder &amp; Developer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830" y="2384822"/>
            <a:ext cx="5064562" cy="5064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0197"/>
            <a:ext cx="13053060" cy="1579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💢</a:t>
            </a:r>
            <a:r>
              <a:rPr lang="en-US" sz="4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The Silent Struggles During Menstrual Cycles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88670" y="2650569"/>
            <a:ext cx="1305306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emotional burden of cyclical changes is often overlooked by existing health solutions. We see a significant gap in compassionate support.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8670" y="3625096"/>
            <a:ext cx="4200763" cy="2863334"/>
          </a:xfrm>
          <a:prstGeom prst="roundRect">
            <a:avLst>
              <a:gd name="adj" fmla="val 5110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8190" y="3625096"/>
            <a:ext cx="121920" cy="2863334"/>
          </a:xfrm>
          <a:prstGeom prst="roundRect">
            <a:avLst>
              <a:gd name="adj" fmla="val 77636"/>
            </a:avLst>
          </a:prstGeom>
          <a:solidFill>
            <a:srgbClr val="6237C8"/>
          </a:solidFill>
          <a:ln/>
        </p:spPr>
      </p:sp>
      <p:sp>
        <p:nvSpPr>
          <p:cNvPr id="6" name="Text 4"/>
          <p:cNvSpPr/>
          <p:nvPr/>
        </p:nvSpPr>
        <p:spPr>
          <a:xfrm>
            <a:off x="1135856" y="3880842"/>
            <a:ext cx="3597831" cy="774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Pervasive Emotional Shifts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135856" y="4790599"/>
            <a:ext cx="3597831" cy="1442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women experience emotional fluctuations, ranging from stress and anxiety to fatigue, during their cycle.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4699" y="3625096"/>
            <a:ext cx="4200882" cy="2863334"/>
          </a:xfrm>
          <a:prstGeom prst="roundRect">
            <a:avLst>
              <a:gd name="adj" fmla="val 5110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219" y="3625096"/>
            <a:ext cx="121920" cy="2863334"/>
          </a:xfrm>
          <a:prstGeom prst="roundRect">
            <a:avLst>
              <a:gd name="adj" fmla="val 77636"/>
            </a:avLst>
          </a:prstGeom>
          <a:solidFill>
            <a:srgbClr val="6237C8"/>
          </a:solidFill>
          <a:ln/>
        </p:spPr>
      </p:sp>
      <p:sp>
        <p:nvSpPr>
          <p:cNvPr id="10" name="Text 8"/>
          <p:cNvSpPr/>
          <p:nvPr/>
        </p:nvSpPr>
        <p:spPr>
          <a:xfrm>
            <a:off x="5561886" y="3880842"/>
            <a:ext cx="3098721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Support Gap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561886" y="4403288"/>
            <a:ext cx="3597950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critical lack of dedicated, real-time emotional support or personalized affirmations tailored to cyclical changes.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848" y="3625096"/>
            <a:ext cx="4200882" cy="2863334"/>
          </a:xfrm>
          <a:prstGeom prst="roundRect">
            <a:avLst>
              <a:gd name="adj" fmla="val 5110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10368" y="3625096"/>
            <a:ext cx="121920" cy="2863334"/>
          </a:xfrm>
          <a:prstGeom prst="roundRect">
            <a:avLst>
              <a:gd name="adj" fmla="val 77636"/>
            </a:avLst>
          </a:prstGeom>
          <a:solidFill>
            <a:srgbClr val="6237C8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034" y="3880842"/>
            <a:ext cx="3597950" cy="774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Tracking vs. Truly Helping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988034" y="4790599"/>
            <a:ext cx="3597950" cy="1442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apps focus primarily on physical tracking, neglecting the vital component of </a:t>
            </a:r>
            <a:r>
              <a:rPr lang="en-US" sz="175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emotional well-being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26688" y="6995398"/>
            <a:ext cx="1271504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“Women don’t just need reminders — they need understanding.”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88670" y="6741914"/>
            <a:ext cx="30480" cy="867489"/>
          </a:xfrm>
          <a:prstGeom prst="rect">
            <a:avLst/>
          </a:prstGeom>
          <a:solidFill>
            <a:srgbClr val="6237C8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888" y="490180"/>
            <a:ext cx="9322475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🌸</a:t>
            </a:r>
            <a:r>
              <a:rPr lang="en-US" sz="3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Introducing Flowmate: AI That Listens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1482209"/>
            <a:ext cx="4312325" cy="4312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888" y="5972770"/>
            <a:ext cx="3539966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Affirmations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3888" y="6447234"/>
            <a:ext cx="4312325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encouraging messages based on the user's current cycle phase and documented emotional state.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978" y="1482209"/>
            <a:ext cx="4312325" cy="43123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58978" y="5972770"/>
            <a:ext cx="417528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Cycle Tracking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158978" y="6447234"/>
            <a:ext cx="4312325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Accurately tracks all phases: menstrual, follicular, ovulation, and luteal, providing relevant wellness context.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069" y="1482209"/>
            <a:ext cx="4312325" cy="43123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4069" y="5972770"/>
            <a:ext cx="3255764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24/7 AI Chatbot Support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94069" y="6447234"/>
            <a:ext cx="4312325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immediate, non-judgmental support and personalized check-ins whenever the user needs it most.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623888" y="7503200"/>
            <a:ext cx="13382625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Flowmate is an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menstrual health companion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designed to bridge the gap between physical health and emotional wellness.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274" y="870942"/>
            <a:ext cx="11109841" cy="68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⚙️</a:t>
            </a:r>
            <a:r>
              <a:rPr lang="en-US" sz="4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Technology That Cares: The Flowmate Loop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66274" y="1936433"/>
            <a:ext cx="13297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proprietary system uses deep learning models to translate subjective emotional data into actionable, personalized support.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4" y="2455069"/>
            <a:ext cx="6648926" cy="7614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6536" y="3406735"/>
            <a:ext cx="261758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Input &amp; Logging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56536" y="3848100"/>
            <a:ext cx="6268403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Cycle data, mood logs, detailed stress levels, and emotional keywords are captured securely.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55069"/>
            <a:ext cx="6648926" cy="7614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5462" y="3406735"/>
            <a:ext cx="33068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Emotion Sensor &amp; AI Check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05462" y="3848100"/>
            <a:ext cx="6268403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sentiment analysis detects tone from user messages, adjusting the AI's response strategy in real-time.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74" y="4647486"/>
            <a:ext cx="6648926" cy="7614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56536" y="5599152"/>
            <a:ext cx="327910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Adaptive Chatbot Response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856536" y="6040517"/>
            <a:ext cx="6268403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affirmations, personalized coping prompts, self-care suggestions, and contextual advice.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47486"/>
            <a:ext cx="6648926" cy="7614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05462" y="5599152"/>
            <a:ext cx="299811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 &amp; Self-Care Plan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505462" y="6040517"/>
            <a:ext cx="6268403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emotional health reports, identifying patterns and offering data-driven self-care suggestions.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66274" y="7053977"/>
            <a:ext cx="13297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core AI logic is built on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frameworks like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sophisticated mood detection and accurate model training.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130" y="896898"/>
            <a:ext cx="7677150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📊</a:t>
            </a: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 Growing Wellness Market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181130" y="1907381"/>
            <a:ext cx="775454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demand for digital solutions in women's health and wellness presents a massive opportunity for Flowmate to capture market share.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81130" y="2864882"/>
            <a:ext cx="241946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$60B+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6181130" y="3767852"/>
            <a:ext cx="2419469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FemTech Market Value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181130" y="4569143"/>
            <a:ext cx="241946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Projected size of the Global FemTech market by 2027, indicating rapid growth and investment.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848606" y="2864882"/>
            <a:ext cx="241946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500M+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8848606" y="3767852"/>
            <a:ext cx="241946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Active Users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8848606" y="4228028"/>
            <a:ext cx="241946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women globally who actively use health-tracking applications.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1516082" y="2864882"/>
            <a:ext cx="241946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15%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11516082" y="3767852"/>
            <a:ext cx="2419469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 on Mental Wellness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1516082" y="4569143"/>
            <a:ext cx="24194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small percentage of existing apps that prioritize emotional or mental wellness support, highlighting our niche.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181130" y="6380083"/>
            <a:ext cx="775454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target users are women aged 16–45, including students, professionals, and mothers who prioritize personalized wellness and self-care solutions.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5286"/>
            <a:ext cx="8391763" cy="81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💎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Why Flowmate Stands Out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5990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Flowmate is uniquely positioned by integrating empathy-driven AI with crucial physical health tracking features.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3756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321706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with Empathy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133951" y="3743087"/>
            <a:ext cx="38184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generic trackers, Flowmate's AI responds to the emotional tone and sentiment of the user's input, not just the keywords.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33756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6237C8"/>
          </a:solidFill>
          <a:ln/>
        </p:spPr>
      </p:sp>
      <p:sp>
        <p:nvSpPr>
          <p:cNvPr id="8" name="Text 6"/>
          <p:cNvSpPr/>
          <p:nvPr/>
        </p:nvSpPr>
        <p:spPr>
          <a:xfrm>
            <a:off x="5576054" y="3217069"/>
            <a:ext cx="38184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Holistic Health Integration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5576054" y="4133017"/>
            <a:ext cx="38184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seamless integration of mental health check-ins and cycle tracking offers a truly comprehensive self-care tool.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77995" y="333756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6237C8"/>
          </a:solidFill>
          <a:ln/>
        </p:spPr>
      </p:sp>
      <p:sp>
        <p:nvSpPr>
          <p:cNvPr id="11" name="Text 9"/>
          <p:cNvSpPr/>
          <p:nvPr/>
        </p:nvSpPr>
        <p:spPr>
          <a:xfrm>
            <a:off x="10018157" y="3217069"/>
            <a:ext cx="38184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Real-Time, Adaptive Interaction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10018157" y="4133017"/>
            <a:ext cx="38184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 dedicated emotional sensor for adaptive support and real-time cycle insights and health analytics.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839778"/>
            <a:ext cx="13042821" cy="1054418"/>
          </a:xfrm>
          <a:prstGeom prst="roundRect">
            <a:avLst>
              <a:gd name="adj" fmla="val 9035"/>
            </a:avLst>
          </a:prstGeom>
          <a:solidFill>
            <a:srgbClr val="D0C3EE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202799"/>
            <a:ext cx="354330" cy="283488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601748" y="6123265"/>
            <a:ext cx="120080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“Not just a tracker — a companion that listens.”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928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927" y="2557939"/>
            <a:ext cx="8812173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💰</a:t>
            </a:r>
            <a:r>
              <a:rPr lang="en-US" sz="3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Revenue Streams for Sustainable Growth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557927" y="3367921"/>
            <a:ext cx="1351454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designed a diverse monetization strategy leveraging subscriptions, partnerships, and ethical data insights.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57927" y="3802261"/>
            <a:ext cx="6677501" cy="1851422"/>
          </a:xfrm>
          <a:prstGeom prst="roundRect">
            <a:avLst>
              <a:gd name="adj" fmla="val 361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24972" y="3969306"/>
            <a:ext cx="478274" cy="478274"/>
          </a:xfrm>
          <a:prstGeom prst="roundRect">
            <a:avLst>
              <a:gd name="adj" fmla="val 19116836"/>
            </a:avLst>
          </a:prstGeom>
          <a:solidFill>
            <a:srgbClr val="6237C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536" y="4100870"/>
            <a:ext cx="215146" cy="21514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4972" y="4607004"/>
            <a:ext cx="239077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Freemium Subscription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24972" y="4976574"/>
            <a:ext cx="6343412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core features, with premium access for advanced AI insights, customized self-care routines, and detailed emotional reports.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7394853" y="3802261"/>
            <a:ext cx="6677620" cy="1851422"/>
          </a:xfrm>
          <a:prstGeom prst="roundRect">
            <a:avLst>
              <a:gd name="adj" fmla="val 361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561898" y="3969306"/>
            <a:ext cx="478274" cy="478274"/>
          </a:xfrm>
          <a:prstGeom prst="roundRect">
            <a:avLst>
              <a:gd name="adj" fmla="val 19116836"/>
            </a:avLst>
          </a:prstGeom>
          <a:solidFill>
            <a:srgbClr val="6237C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3462" y="4100870"/>
            <a:ext cx="215146" cy="21514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61898" y="4607004"/>
            <a:ext cx="224087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Partnerships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7561898" y="4976574"/>
            <a:ext cx="6343531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Collaborations with health &amp; wellness brands, licensed counselors, and other FemTech organizations for co-marketing and service integration.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557927" y="5813108"/>
            <a:ext cx="6677501" cy="1851422"/>
          </a:xfrm>
          <a:prstGeom prst="roundRect">
            <a:avLst>
              <a:gd name="adj" fmla="val 361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24972" y="5980152"/>
            <a:ext cx="478274" cy="478274"/>
          </a:xfrm>
          <a:prstGeom prst="roundRect">
            <a:avLst>
              <a:gd name="adj" fmla="val 19116836"/>
            </a:avLst>
          </a:prstGeom>
          <a:solidFill>
            <a:srgbClr val="6237C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536" y="6111716"/>
            <a:ext cx="215146" cy="21514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24972" y="6617851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Curated In-App Store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24972" y="6987421"/>
            <a:ext cx="6343412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Monetization through the sale of curated physical self-care kits, specialized digital content, and guided wellness programs.</a:t>
            </a:r>
            <a:endParaRPr lang="en-US" sz="1250" dirty="0"/>
          </a:p>
        </p:txBody>
      </p:sp>
      <p:sp>
        <p:nvSpPr>
          <p:cNvPr id="20" name="Shape 14"/>
          <p:cNvSpPr/>
          <p:nvPr/>
        </p:nvSpPr>
        <p:spPr>
          <a:xfrm>
            <a:off x="7394853" y="5813108"/>
            <a:ext cx="6677620" cy="1851422"/>
          </a:xfrm>
          <a:prstGeom prst="roundRect">
            <a:avLst>
              <a:gd name="adj" fmla="val 361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7561898" y="5980152"/>
            <a:ext cx="478274" cy="478274"/>
          </a:xfrm>
          <a:prstGeom prst="roundRect">
            <a:avLst>
              <a:gd name="adj" fmla="val 19116836"/>
            </a:avLst>
          </a:prstGeom>
          <a:solidFill>
            <a:srgbClr val="6237C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3462" y="6111716"/>
            <a:ext cx="215146" cy="21514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61898" y="6617851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Ethical Data Insights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7561898" y="6987421"/>
            <a:ext cx="6343531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Provision of anonymized emotional wellness analytics to research institutions and public health initiatives (fully opt-in and privacy compliant).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756999"/>
            <a:ext cx="10217110" cy="762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📈</a:t>
            </a:r>
            <a:r>
              <a:rPr lang="en-US" sz="4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Our Early Momentum &amp; Validation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745569" y="1945719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Flowmate has already demonstrated significant emotional impact and high technical accuracy in initial trials.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5569" y="2739033"/>
            <a:ext cx="3514844" cy="439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Prototype Success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745569" y="3391376"/>
            <a:ext cx="630983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Tested with a cohort of 50 health-conscious women.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5569" y="3806666"/>
            <a:ext cx="630983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95%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testers reported "feeling emotionally supported" during critical cycle phases.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5569" y="4562713"/>
            <a:ext cx="630983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chatbot accuracy achieved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85%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correct sentiment detection in test scenarios.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5569" y="5457230"/>
            <a:ext cx="3514844" cy="439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 Recognition</a:t>
            </a:r>
            <a:endParaRPr lang="en-US" sz="2750" dirty="0"/>
          </a:p>
        </p:txBody>
      </p:sp>
      <p:sp>
        <p:nvSpPr>
          <p:cNvPr id="9" name="Text 7"/>
          <p:cNvSpPr/>
          <p:nvPr/>
        </p:nvSpPr>
        <p:spPr>
          <a:xfrm>
            <a:off x="745569" y="6109573"/>
            <a:ext cx="630983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Flowmate's mission aligns with global development goals: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5569" y="6642021"/>
            <a:ext cx="630983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Recognized under SDG 3: Good Health and Well-being.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5569" y="7057311"/>
            <a:ext cx="630983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Recognized under SDG 5: Gender Equality.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82614" y="2765584"/>
            <a:ext cx="6309836" cy="1706880"/>
          </a:xfrm>
          <a:prstGeom prst="roundRect">
            <a:avLst>
              <a:gd name="adj" fmla="val 5242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720" y="2660690"/>
            <a:ext cx="255508" cy="255508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837" y="4321850"/>
            <a:ext cx="255508" cy="25550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924919" y="3107888"/>
            <a:ext cx="5625227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"This is the first time an app has truly acknowledged the emotional chaos of my period. It felt like talking to a friend." - </a:t>
            </a:r>
            <a:r>
              <a:rPr lang="en-US" sz="16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Beta Tester, 28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7582614" y="4685467"/>
            <a:ext cx="6309836" cy="1706880"/>
          </a:xfrm>
          <a:prstGeom prst="roundRect">
            <a:avLst>
              <a:gd name="adj" fmla="val 5242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720" y="4580573"/>
            <a:ext cx="255508" cy="255508"/>
          </a:xfrm>
          <a:prstGeom prst="rect">
            <a:avLst/>
          </a:prstGeom>
        </p:spPr>
      </p:pic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837" y="6241733"/>
            <a:ext cx="255508" cy="25550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924919" y="5027771"/>
            <a:ext cx="5625227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daily affirmations were incredibly relevant to how I was feeling on that specific cycle day." - Beta Tester, 34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963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Calibri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Gathoni</dc:creator>
  <cp:lastModifiedBy>Maureen Muthee</cp:lastModifiedBy>
  <cp:revision>3</cp:revision>
  <dcterms:created xsi:type="dcterms:W3CDTF">2025-10-30T11:54:05Z</dcterms:created>
  <dcterms:modified xsi:type="dcterms:W3CDTF">2025-11-08T14:37:59Z</dcterms:modified>
</cp:coreProperties>
</file>